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6" r:id="rId2"/>
    <p:sldId id="359" r:id="rId3"/>
    <p:sldId id="357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15"/>
    <a:srgbClr val="00B0F0"/>
    <a:srgbClr val="0091EA"/>
    <a:srgbClr val="FF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83" d="100"/>
          <a:sy n="83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tolib.noaa.gov/htmls/fish2172.htm" TargetMode="External"/><Relationship Id="rId3" Type="http://schemas.openxmlformats.org/officeDocument/2006/relationships/hyperlink" Target="https://portalkomunalny.pl/zmiany-klimatyczne-zaleza-od-sposobu-odzywiania-355655/" TargetMode="External"/><Relationship Id="rId7" Type="http://schemas.openxmlformats.org/officeDocument/2006/relationships/hyperlink" Target="https://ecoreactor.org/olej-palmowy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rck37mMECeA" TargetMode="External"/><Relationship Id="rId5" Type="http://schemas.openxmlformats.org/officeDocument/2006/relationships/hyperlink" Target="https://eko.um.warszawa.pl/documents/63448/25464271/Scenariusz_lekcja+Klimat+na+talerzu.pdf/c7401bdb-b0aa-3335-4fac-56c45d689958?t=1624527991968" TargetMode="External"/><Relationship Id="rId10" Type="http://schemas.openxmlformats.org/officeDocument/2006/relationships/hyperlink" Target="https://www.twojapogoda.pl/wiadomosc/2017-03-22/niewyobrazalna-skala-wycinki-lasow-w-amazonii_1556650/" TargetMode="External"/><Relationship Id="rId4" Type="http://schemas.openxmlformats.org/officeDocument/2006/relationships/hyperlink" Target="https://climateleadership.pl/artykuly-eksperckie/dlaczego-wybory-zywnosciowe-maja-znaczenie/" TargetMode="External"/><Relationship Id="rId9" Type="http://schemas.openxmlformats.org/officeDocument/2006/relationships/hyperlink" Target="https://www.crazynauka.pl/glodujace-niedzwiedzie-polarne-tak-wyglada-ocieplenie-klimatu-w-arktyc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 flipH="1">
            <a:off x="2667000" y="5562600"/>
            <a:ext cx="7428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Dlaczego wybory żywieniowe </a:t>
            </a:r>
            <a:endParaRPr lang="pl-PL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mają 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znaczenie?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4618" y="2309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Niezdrowe jedzenie przyczyną zmian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klimatu</a:t>
            </a:r>
          </a:p>
          <a:p>
            <a:pPr algn="ctr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Badacze z UCSB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względniając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różne wersje zdrowych diet, badali, jak mogą one wpływać na emisję gazów cieplarnianych w systemie produkcji żywności. Wyliczyli też, jak zdrowsze odżywianie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się,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zmienia ryzyko cukrzycy, raka jelita i choroby wieńcowej serca, oraz jak wpływa to zarówno na koszty opieki zdrowotnej, jak i emisje gazów cieplarnianych.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podstawę do stworzenia zdrowszych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naukowcy wykorzystali standardową dietę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redukując w niej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czerwonego i przetworzonego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mięsa (najbardziej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restrykcyjne diety nie miały go w ogóle w swym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składzie).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owoców i warzyw została podwojona, zwiększono też ilość spożywanych warzyw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strączkowych. Nie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zredukowano jednak ilości cukru, nabiału, jaj, ryb czy mięsa białego.</a:t>
            </a: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rzałka w prawo 2"/>
          <p:cNvSpPr/>
          <p:nvPr/>
        </p:nvSpPr>
        <p:spPr>
          <a:xfrm>
            <a:off x="304800" y="5867400"/>
            <a:ext cx="1752600" cy="609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756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6200" y="76200"/>
            <a:ext cx="8991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Według wyliczeń badaczy, zastosowanie zdrowszego modelu odżywiania obniżyło ryzyko choroby wieńcowej, raka jelita i cukrzycy typu 2 o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20-40%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zależności od wyboru opcji dietetycznej. Koszty opieki zdrowotnej spadły o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77-93 mld dolarów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bezpośrednie emisje gazów cieplarnianych o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222 do 826 kg na osobę rocznie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mówi Cleveland, wyniki badania potwierdzają wnioski płynące z wcześniejszych publikacji na ten temat: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zmiana sposobu odżywiania musi być uwzględniona w skutecznej strategii walki ze zmianami klimatu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zmiany klimatyczne muszą być wzięte pod uwagę przy planowaniu systemu produkcji żywności.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5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81200" y="228600"/>
            <a:ext cx="7086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systemowe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Europejska w strategii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„od pola do stołu”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kładzie duży nacisk na modyfikowanie diety Europejczyków tak, aby była ona bardziej przyjazna dla zdrowia i środowiska. 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ocenie Komisji „obecne wzorce konsumpcji żywności są niezrównoważone zarówno z punktu widzenia zdrowia, jak i środowiska naturalnego”, wskazując na zbyt wysokie spożycie czerwonego i przetworzonego mięsa w Europie oraz niewystarczającą konsumpcję pełnoziarnistych zbóż, owoców, warzyw, strączków i orzechów.</a:t>
            </a:r>
          </a:p>
        </p:txBody>
      </p:sp>
    </p:spTree>
    <p:extLst>
      <p:ext uri="{BB962C8B-B14F-4D97-AF65-F5344CB8AC3E}">
        <p14:creationId xmlns:p14="http://schemas.microsoft.com/office/powerpoint/2010/main" val="3929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05000" y="76200"/>
            <a:ext cx="7086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Zmiany systemowe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Strategia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wskazuje również rozwiązanie. 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Przejście na bardziej roślinną dietę z mniejszą ilością czerwonego i przetworzonego mięsa oraz większą ilością owoców i warzyw zmniejszy nie tylko ryzyko chorób zagrażających życiu, ale także wpływ systemu żywnościowego na środowisko”. Planowane jest zwiększenie dostępności i źródeł alternatywnego białka, w tym roślinnych substytutów mięsa, co będzie jednym z kluczowych obszarów wartego 10 miliardów Euro programu Horizon Europe.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5000" y="191655"/>
            <a:ext cx="7086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hlinkClick r:id="rId3"/>
              </a:rPr>
              <a:t>Bibliografia: </a:t>
            </a:r>
          </a:p>
          <a:p>
            <a:endParaRPr lang="pl-PL" sz="1000" dirty="0">
              <a:hlinkClick r:id="rId3"/>
            </a:endParaRPr>
          </a:p>
          <a:p>
            <a:r>
              <a:rPr lang="pl-PL" sz="1000" dirty="0">
                <a:hlinkClick r:id="rId3"/>
              </a:rPr>
              <a:t>https://</a:t>
            </a:r>
            <a:r>
              <a:rPr lang="pl-PL" sz="1000" dirty="0" smtClean="0">
                <a:hlinkClick r:id="rId3"/>
              </a:rPr>
              <a:t>portalkomunal-ny.pl/zmiany-klimatyczne-zaleza-od-sposobu-odzywiania-355655</a:t>
            </a:r>
            <a:r>
              <a:rPr lang="pl-PL" sz="1000" dirty="0">
                <a:hlinkClick r:id="rId3"/>
              </a:rPr>
              <a:t>/</a:t>
            </a:r>
            <a:endParaRPr lang="pl-PL" sz="1000" dirty="0"/>
          </a:p>
          <a:p>
            <a:endParaRPr lang="pl-PL" sz="1000" dirty="0"/>
          </a:p>
          <a:p>
            <a:r>
              <a:rPr lang="pl-PL" sz="1000" dirty="0">
                <a:hlinkClick r:id="rId4"/>
              </a:rPr>
              <a:t>https://climateleadership.pl/artykuly-eksperckie/dlaczego-wybory-zywnosciowe-maja-znaczenie/</a:t>
            </a:r>
            <a:endParaRPr lang="pl-PL" sz="1000" dirty="0"/>
          </a:p>
          <a:p>
            <a:endParaRPr lang="pl-PL" sz="1000" dirty="0"/>
          </a:p>
          <a:p>
            <a:r>
              <a:rPr lang="pl-PL" sz="1000" dirty="0">
                <a:hlinkClick r:id="rId5"/>
              </a:rPr>
              <a:t>https://eko.um.warszawa.pl/documents/63448/25464271/Scenariusz_lekcja+Klimat+na+talerzu.pdf/c7401bdb-b0aa-3335-4fac-56c45d689958?t=1624527991968</a:t>
            </a:r>
            <a:endParaRPr lang="pl-PL" sz="1000" dirty="0"/>
          </a:p>
          <a:p>
            <a:endParaRPr lang="pl-PL" sz="1000" dirty="0"/>
          </a:p>
          <a:p>
            <a:r>
              <a:rPr lang="pl-PL" sz="1000" dirty="0">
                <a:hlinkClick r:id="rId6"/>
              </a:rPr>
              <a:t>https://</a:t>
            </a:r>
            <a:r>
              <a:rPr lang="pl-PL" sz="1000" dirty="0" smtClean="0">
                <a:hlinkClick r:id="rId6"/>
              </a:rPr>
              <a:t>youtu.be/rck37mMECeA</a:t>
            </a:r>
            <a:endParaRPr lang="pl-PL" sz="1000" dirty="0" smtClean="0"/>
          </a:p>
          <a:p>
            <a:endParaRPr lang="pl-PL" sz="1000" dirty="0"/>
          </a:p>
          <a:p>
            <a:r>
              <a:rPr lang="pl-PL" sz="1000" dirty="0" smtClean="0"/>
              <a:t>Zdjęcia: </a:t>
            </a:r>
          </a:p>
          <a:p>
            <a:endParaRPr lang="pl-PL" sz="1000" dirty="0" smtClean="0"/>
          </a:p>
          <a:p>
            <a:r>
              <a:rPr lang="pl-PL" sz="1000" dirty="0" smtClean="0"/>
              <a:t>5 slajd </a:t>
            </a:r>
          </a:p>
          <a:p>
            <a:endParaRPr lang="pl-PL" sz="1000" dirty="0">
              <a:hlinkClick r:id="rId5"/>
            </a:endParaRPr>
          </a:p>
          <a:p>
            <a:r>
              <a:rPr lang="pl-PL" sz="1000" dirty="0" smtClean="0">
                <a:hlinkClick r:id="rId5"/>
              </a:rPr>
              <a:t>https</a:t>
            </a:r>
            <a:r>
              <a:rPr lang="pl-PL" sz="1000" dirty="0">
                <a:hlinkClick r:id="rId5"/>
              </a:rPr>
              <a:t>://</a:t>
            </a:r>
            <a:r>
              <a:rPr lang="pl-PL" sz="1000" dirty="0" smtClean="0">
                <a:hlinkClick r:id="rId5"/>
              </a:rPr>
              <a:t>eko.um.warszawa.pl/documents/63448/25464271/Scenariusz_lekcja+Klimat+na+talerzu.pdf/c7401bdb-b0aa-3335-4fac-56c45d689958?t=1624527991968</a:t>
            </a:r>
            <a:endParaRPr lang="pl-PL" sz="1000" dirty="0" smtClean="0"/>
          </a:p>
          <a:p>
            <a:endParaRPr lang="pl-PL" sz="1000" dirty="0"/>
          </a:p>
          <a:p>
            <a:r>
              <a:rPr lang="pl-PL" sz="1000" dirty="0">
                <a:hlinkClick r:id="rId7"/>
              </a:rPr>
              <a:t>https://ecoreactor.org/olej-palmowy</a:t>
            </a:r>
            <a:r>
              <a:rPr lang="pl-PL" sz="1000" dirty="0" smtClean="0">
                <a:hlinkClick r:id="rId7"/>
              </a:rPr>
              <a:t>/</a:t>
            </a:r>
            <a:endParaRPr lang="pl-PL" sz="1000" dirty="0" smtClean="0"/>
          </a:p>
          <a:p>
            <a:endParaRPr lang="pl-PL" sz="1000" dirty="0"/>
          </a:p>
          <a:p>
            <a:r>
              <a:rPr lang="pl-PL" sz="1000" dirty="0" smtClean="0"/>
              <a:t>6 slajd</a:t>
            </a:r>
          </a:p>
          <a:p>
            <a:endParaRPr lang="pl-PL" sz="1000" dirty="0"/>
          </a:p>
          <a:p>
            <a:r>
              <a:rPr lang="es-ES" sz="1000" dirty="0"/>
              <a:t>C. Ortiz Rojas - </a:t>
            </a:r>
            <a:r>
              <a:rPr lang="es-ES" sz="1000" dirty="0">
                <a:hlinkClick r:id="rId8"/>
              </a:rPr>
              <a:t>http://</a:t>
            </a:r>
            <a:r>
              <a:rPr lang="es-ES" sz="1000" dirty="0" smtClean="0">
                <a:hlinkClick r:id="rId8"/>
              </a:rPr>
              <a:t>www.photolib.noaa.gov/htmls/fish2172.htm</a:t>
            </a:r>
            <a:endParaRPr lang="pl-PL" sz="1000" dirty="0" smtClean="0"/>
          </a:p>
          <a:p>
            <a:endParaRPr lang="pl-PL" sz="1000" dirty="0"/>
          </a:p>
          <a:p>
            <a:r>
              <a:rPr lang="pl-PL" sz="1000" dirty="0" smtClean="0"/>
              <a:t>7 slajd </a:t>
            </a:r>
          </a:p>
          <a:p>
            <a:endParaRPr lang="pl-PL" sz="1000" dirty="0"/>
          </a:p>
          <a:p>
            <a:r>
              <a:rPr lang="pl-PL" sz="1000" dirty="0"/>
              <a:t>Cristina </a:t>
            </a:r>
            <a:r>
              <a:rPr lang="pl-PL" sz="1000" dirty="0" err="1" smtClean="0"/>
              <a:t>Mittermeier</a:t>
            </a:r>
            <a:r>
              <a:rPr lang="pl-PL" sz="1000" dirty="0"/>
              <a:t> - </a:t>
            </a:r>
            <a:r>
              <a:rPr lang="pl-PL" sz="1000" dirty="0">
                <a:hlinkClick r:id="rId9"/>
              </a:rPr>
              <a:t>https://www.crazynauka.pl/glodujace-niedzwiedzie-polarne-tak-wyglada-ocieplenie-klimatu-w-arktyce</a:t>
            </a:r>
            <a:r>
              <a:rPr lang="pl-PL" sz="1000" dirty="0" smtClean="0">
                <a:hlinkClick r:id="rId9"/>
              </a:rPr>
              <a:t>/</a:t>
            </a:r>
            <a:endParaRPr lang="pl-PL" sz="1000" dirty="0" smtClean="0"/>
          </a:p>
          <a:p>
            <a:endParaRPr lang="pl-PL" sz="1000" dirty="0" smtClean="0"/>
          </a:p>
          <a:p>
            <a:r>
              <a:rPr lang="pl-PL" sz="1000" dirty="0" smtClean="0"/>
              <a:t>8 slajd</a:t>
            </a:r>
          </a:p>
          <a:p>
            <a:endParaRPr lang="pl-PL" sz="1000" dirty="0"/>
          </a:p>
          <a:p>
            <a:r>
              <a:rPr lang="pl-PL" sz="1000" dirty="0">
                <a:hlinkClick r:id="rId10"/>
              </a:rPr>
              <a:t>https://www.twojapogoda.pl/wiadomosc/2017-03-22/niewyobrazalna-skala-wycinki-lasow-w-amazonii_1556650</a:t>
            </a:r>
            <a:r>
              <a:rPr lang="pl-PL" sz="1000" dirty="0" smtClean="0">
                <a:hlinkClick r:id="rId10"/>
              </a:rPr>
              <a:t>/</a:t>
            </a:r>
            <a:endParaRPr lang="pl-PL" sz="1000" dirty="0" smtClean="0"/>
          </a:p>
          <a:p>
            <a:endParaRPr lang="pl-PL" sz="1000" dirty="0"/>
          </a:p>
          <a:p>
            <a:endParaRPr lang="pl-PL" sz="1000" dirty="0" smtClean="0"/>
          </a:p>
          <a:p>
            <a:endParaRPr lang="pl-PL" sz="1000" dirty="0"/>
          </a:p>
          <a:p>
            <a:endParaRPr lang="pl-PL" sz="1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70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4800" y="228600"/>
            <a:ext cx="8717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Codziennie decydujemy o tym, co będziemy jeść na śniadanie, obiad lub kolację. </a:t>
            </a:r>
            <a:endParaRPr 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zawsze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jednak zdajemy sobie sprawę z tego, jaką drogę przebywa żywność, którą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kupujemy, nim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trafia do naszych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żołądków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jak jest produkowana i przechowywana.</a:t>
            </a:r>
            <a:endParaRPr 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 zastanawialiście się kiedyś, skąd pochodzą warzywa, owoce i inne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produkty żywnościowe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które konsumujecie?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sposób ich produkcji, pokonana przez nie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droga oraz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ewentualne ich marnowanie wpływa na zmianę klimatu?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także nad tym, w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jaki sposób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obserwowana i zapowiadania zmiana klimatu wpływa na uprawy i hodowle?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981200" y="152400"/>
            <a:ext cx="708660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tym, że dieta ma ogromny wpływ na nasze zdrowie, wiemy wszyscy.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ostatnich kilku latach coraz więcej mówi się za to o wpływie wyborów żywieniowych na klimat 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środowisko. 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czym!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Nadmierna konsumpcja i marnowanie niemal 1/3 wyprodukowanej żywności, a także zbyt silne opieranie się na produktach odzwierzęcych sprawiają, że zużywamy dużo więcej zasobów naturalnych niż jest potrzebnych do tego, aby zdrowo wykarmić każdego mieszkańca planety.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33600" y="1219200"/>
            <a:ext cx="6553200" cy="4401205"/>
          </a:xfrm>
          <a:prstGeom prst="rect">
            <a:avLst/>
          </a:prstGeom>
          <a:ln w="57150">
            <a:solidFill>
              <a:srgbClr val="00B415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Światowy system żywnościowy przyczynia się do emisji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29% antropogenicznych gazów cieplarnianych i 70-90% zużycia zasobów wody słodkiej. </a:t>
            </a:r>
            <a:endParaRPr lang="pl-PL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Ponad 75% wylesianych gruntów na obszarze Amazonii przekształcono w pastwiska i pola upraw paszowych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zwierząt gospodarskich.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05000" y="18473"/>
            <a:ext cx="701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co zabieramy dzikiej przyrodzie przestrzeń? </a:t>
            </a:r>
            <a:endParaRPr 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Według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najnowszego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raportu „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Planet Report” (2020) przekształcamy i niszczymy siedliska,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względu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sposoby, w jaki produkujemy żywność. Korzystamy z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przyrody w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rabunkowy sposób, doprowadzając do niesamowitych zniszczeń choćby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ekosystemie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glebowym, który zostaje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nieodwracalny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sposób zdegradowany.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267200"/>
            <a:ext cx="2405021" cy="238796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505200"/>
            <a:ext cx="4566168" cy="24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81200" y="152400"/>
            <a:ext cx="693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raporcie możemy przeczytać, że: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najważniejszym czynnikiem,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który powoduje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utratę różnorodności biologicznej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ekosystemach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lądowych w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ostatnich kilku dziesięcioleciach była zmiana użytkowania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gruntów, głównie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formie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przekształcania naturalnych siedlisk w systemy rolnicze.</a:t>
            </a:r>
          </a:p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Oceany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natomiast zostały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przełowione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733800"/>
            <a:ext cx="4419600" cy="301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5000" y="228600"/>
            <a:ext cx="7086600" cy="267765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skali globalnej zmiana klimatu nie była do tej pory najważniejszym czynnikiem powodującym utratę różnorodności biologicznej, przewiduje się jednak, że w nadchodzących dziesięcioleciach będzie to czynnik tak samo ważny jak inne, lub ważniejszy.”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352800"/>
            <a:ext cx="4816257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67742" y="115454"/>
            <a:ext cx="71693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óżnorodność </a:t>
            </a: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biologiczna jest nam niezbędna do </a:t>
            </a:r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przetrwania. 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Dlaczego</a:t>
            </a: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pl-PL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Różnorodność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biologiczna odgrywa fundamentalną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rolę w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zapewnianiu żywności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materiałów budowlanych i przemysłowych,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wody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energii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leków i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zasobów genetycznych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też kluczem do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regulacji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naszego klimatu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jakości wody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zanieczyszczenia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zapylania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kontroli powodzi i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 sztormowych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267200"/>
            <a:ext cx="4400550" cy="2477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6200" y="762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Ostatnie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czasy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przyniosły nam kolejny powód, aby zwrócić się w kierunku bardziej roślinnej diety.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Nasze obecne wybory żywieniowe i dieta oparta w zbyt dużej mierze na produktach odzwierzęcych pomagają stworzyć przepis na pandemie odzwierzęce</a:t>
            </a:r>
          </a:p>
        </p:txBody>
      </p:sp>
      <p:sp>
        <p:nvSpPr>
          <p:cNvPr id="3" name="Prostokąt 2"/>
          <p:cNvSpPr/>
          <p:nvPr/>
        </p:nvSpPr>
        <p:spPr>
          <a:xfrm>
            <a:off x="76200" y="2015192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Badania pokazują, że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 spośród wszystkich nowo pojawiających się chorób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pochodzi od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dzikiej fauny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Utrata i degradacja środowiska przyrodniczego jest podstawowym czynnikiem powodującym rozprzestrzenianie chorób odzwierzęcych.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każdym razem, gdy wycinamy obszary leśne, zmniejszamy naturalne siedliska wielu gatunków zwierząt i w konsekwencji prowokujemy ich częstsze kontakty z człowiekiem. To z kolei daje różnym mikrobom więcej okazji do przemieszczania się między gatunkami, w tym przenoszenia się na ludzi.</a:t>
            </a:r>
          </a:p>
        </p:txBody>
      </p:sp>
    </p:spTree>
    <p:extLst>
      <p:ext uri="{BB962C8B-B14F-4D97-AF65-F5344CB8AC3E}">
        <p14:creationId xmlns:p14="http://schemas.microsoft.com/office/powerpoint/2010/main" val="23030305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7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2CC004"/>
      </a:accent1>
      <a:accent2>
        <a:srgbClr val="054800"/>
      </a:accent2>
      <a:accent3>
        <a:srgbClr val="696969"/>
      </a:accent3>
      <a:accent4>
        <a:srgbClr val="A5A5A5"/>
      </a:accent4>
      <a:accent5>
        <a:srgbClr val="2CC004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945</Words>
  <Application>Microsoft Office PowerPoint</Application>
  <PresentationFormat>Pokaz na ekranie 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Sylwia</cp:lastModifiedBy>
  <cp:revision>234</cp:revision>
  <dcterms:created xsi:type="dcterms:W3CDTF">2012-04-26T17:06:14Z</dcterms:created>
  <dcterms:modified xsi:type="dcterms:W3CDTF">2022-02-17T19:11:58Z</dcterms:modified>
</cp:coreProperties>
</file>